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9" r:id="rId2"/>
    <p:sldId id="260" r:id="rId3"/>
    <p:sldId id="261" r:id="rId4"/>
    <p:sldId id="262" r:id="rId5"/>
    <p:sldId id="263" r:id="rId6"/>
    <p:sldId id="268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2FF"/>
    <a:srgbClr val="00FF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4694"/>
  </p:normalViewPr>
  <p:slideViewPr>
    <p:cSldViewPr snapToGrid="0" snapToObjects="1">
      <p:cViewPr varScale="1">
        <p:scale>
          <a:sx n="57" d="100"/>
          <a:sy n="57" d="100"/>
        </p:scale>
        <p:origin x="36" y="76"/>
      </p:cViewPr>
      <p:guideLst/>
    </p:cSldViewPr>
  </p:slideViewPr>
  <p:notesTextViewPr>
    <p:cViewPr>
      <p:scale>
        <a:sx n="70" d="100"/>
        <a:sy n="7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BC0E-3D9E-AD47-A71F-225F1F3A3655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D56B20-EAE6-AD49-B531-D228C4479B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852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3FE80-F007-0549-B04E-00A7E591F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412476"/>
            <a:ext cx="6685280" cy="1881863"/>
          </a:xfrm>
        </p:spPr>
        <p:txBody>
          <a:bodyPr anchor="b"/>
          <a:lstStyle>
            <a:lvl1pPr algn="l">
              <a:defRPr sz="6000" b="1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1A7B790-F972-BCB8-6F4A-CA14E6B6B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358782" y="247539"/>
            <a:ext cx="2363414" cy="78658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E51ED99-06D8-08E8-3419-762B0BE603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0316" y="1694325"/>
            <a:ext cx="5265683" cy="459095"/>
          </a:xfrm>
          <a:prstGeom prst="rect">
            <a:avLst/>
          </a:prstGeom>
        </p:spPr>
      </p:pic>
      <p:pic>
        <p:nvPicPr>
          <p:cNvPr id="11" name="图片 10" descr="卡通画&#10;&#10;描述已自动生成">
            <a:extLst>
              <a:ext uri="{FF2B5EF4-FFF2-40B4-BE49-F238E27FC236}">
                <a16:creationId xmlns:a16="http://schemas.microsoft.com/office/drawing/2014/main" id="{9E35002B-EC7A-FF51-E4D8-590DC6FFCF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2512" y="380497"/>
            <a:ext cx="1422619" cy="1710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51AF667-89E6-E14A-9C76-74C28E4E66A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24612" y="6461479"/>
            <a:ext cx="1922736" cy="187515"/>
          </a:xfrm>
          <a:prstGeom prst="rect">
            <a:avLst/>
          </a:prstGeom>
        </p:spPr>
      </p:pic>
      <p:pic>
        <p:nvPicPr>
          <p:cNvPr id="15" name="图片 14" descr="图片包含 图形用户界面&#10;&#10;描述已自动生成">
            <a:extLst>
              <a:ext uri="{FF2B5EF4-FFF2-40B4-BE49-F238E27FC236}">
                <a16:creationId xmlns:a16="http://schemas.microsoft.com/office/drawing/2014/main" id="{AA8CC907-6ED5-A6B4-2DC4-967D4D12705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991690" y="1595438"/>
            <a:ext cx="4921033" cy="406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23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0EF46-D5F3-264B-9C50-F96E90B5C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1183B1-DAD1-A84F-8827-571999DD1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DE549A-BDCA-3A41-8082-15AA423CA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10211C-0490-F047-8270-08CF89DE2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AD1EB6-34D9-4B4E-882E-5AAF7EE81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509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BD810C-2B70-AF46-960B-1C516278B1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08CE3B-62EF-7B41-959B-1FFB10C08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6938F5-095D-2240-9CAF-9DB95F44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F882B9-BA91-5A4A-AB28-538B73705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A61C61-3E97-664C-9434-B8DDE841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5126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679026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189208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817913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238600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2679403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E75CE-1932-724E-80C0-FAEB33FB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326339-EF9D-F445-B1D9-1E67239BB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41A103-E975-7049-A021-7291CD8BE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3A1269-8BA8-D746-98F9-CD6254EC9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176056-4DA2-2E4F-A681-8AB016B22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图片 7" descr="图标&#10;&#10;描述已自动生成">
            <a:extLst>
              <a:ext uri="{FF2B5EF4-FFF2-40B4-BE49-F238E27FC236}">
                <a16:creationId xmlns:a16="http://schemas.microsoft.com/office/drawing/2014/main" id="{1110583F-9F3B-706C-B3C8-B065A90EFF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91" y="754856"/>
            <a:ext cx="5461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85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B0E8CF-8957-BA41-93F5-A7432EB02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0FDA73-E3E1-7D4A-93DD-F795B97AB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005A51-588C-FD41-BE26-11B5455C9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9D4BEC-04F2-0545-8673-9CABEEA41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31CA31-82E8-8D47-8E27-FB56D9903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0852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C3F3F6-92DC-F048-B129-77967C741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F13D74-A128-F246-A2C3-FA3BD5269C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EA059B-890E-A145-B88D-F6B9D1240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81BCB7-9F42-BF4C-BABD-5E56F2E83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76A82C-851D-1B4B-A734-FD05DAF3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5B2885-4F24-D94A-8A97-391BC519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600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019E4E-46B5-3B45-8DA4-D1D34B08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1A9633-FA0D-B44B-A177-A2CBE220A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C6536C-6536-6040-9D60-F6D276B70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3EBC514-62AE-0447-84DF-AB11DB2C4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AF9E8A-0D96-3249-9355-ABF0602D6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1B85C5D-ADC9-0144-BE92-FDC350286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5904610-EEE0-3A4C-A141-9856787E3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E5AE534-B270-E94E-ADC3-71B95CD01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2903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6828D-C7FA-6D44-8091-37E869387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B66CA88-8A7E-7049-9D5E-9418803FD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0A43C4-786D-1041-B770-CB0B2C795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2B44DB-3556-7F47-A1AF-47FCEB74C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3968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62A8D6D-9947-974A-96CE-1AB8A1A42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1238C9-9B18-C54A-A670-4F1F89DB1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D2E43D-2F7B-8442-BC3E-04F2BD55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1984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0EE50-AA0C-1C4D-89F2-E5E7222C9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EC1718-1B85-8C41-9056-80B26F8F1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91A487-E135-3E40-82B2-2AB952CC0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A29C69-81B1-B540-884E-55FB474B0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4EFF6D-063D-2246-B9CE-EF8FABB4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C1A372-1EEA-3E43-8EFF-2D7EE85AB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03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39EC9B-407C-504F-BF6B-0D8911518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4DAF8F-1350-2342-BB8B-7FA3B67E62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F0B8C0-F262-A143-9821-1B46872BF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5EFAE1-7081-3C48-9A37-AADA14DC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CD4C2C-E379-B54F-86B5-F4B9DB4CB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835633-04C4-EC4A-99B9-C1F5240C2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1240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&#10;&#10;低可信度描述已自动生成">
            <a:extLst>
              <a:ext uri="{FF2B5EF4-FFF2-40B4-BE49-F238E27FC236}">
                <a16:creationId xmlns:a16="http://schemas.microsoft.com/office/drawing/2014/main" id="{8B360BF0-E85A-3123-FE57-428861D555B0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</p:pic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97A6F01-3646-134B-9875-7EDD795E5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8E77E2-C9AC-8547-BD61-8980F6514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BA9883-2DF6-1B4E-9229-BA94F1192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DEA61-FD7F-7E42-8996-47F2197A2754}" type="datetimeFigureOut">
              <a:rPr kumimoji="1" lang="zh-CN" altLang="en-US" smtClean="0"/>
              <a:t>2024/8/19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6B74DE-6864-C442-A2D2-9F56667D2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F89B61-871D-C24A-953F-6031457400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5D15618-98B1-AA4F-90ED-DECD0C962F51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0329908" y="451662"/>
            <a:ext cx="1517440" cy="1460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92E9478-BB68-576A-51E5-0F174F577C0F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rcRect/>
          <a:stretch/>
        </p:blipFill>
        <p:spPr>
          <a:xfrm>
            <a:off x="10023182" y="6215377"/>
            <a:ext cx="1719992" cy="57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99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CC76EB-C3F7-50E0-0A65-1319D8C14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242458"/>
            <a:ext cx="6685280" cy="2051882"/>
          </a:xfrm>
        </p:spPr>
        <p:txBody>
          <a:bodyPr>
            <a:normAutofit/>
          </a:bodyPr>
          <a:lstStyle/>
          <a:p>
            <a:r>
              <a:rPr lang="en-US" altLang="zh-CN" sz="6000" dirty="0">
                <a:solidFill>
                  <a:schemeClr val="bg1"/>
                </a:solidFill>
              </a:rPr>
              <a:t>2024</a:t>
            </a:r>
            <a:r>
              <a:rPr lang="zh-CN" altLang="en-US" sz="6000" dirty="0">
                <a:solidFill>
                  <a:schemeClr val="bg1"/>
                </a:solidFill>
              </a:rPr>
              <a:t>牛客</a:t>
            </a:r>
            <a:r>
              <a:rPr lang="zh-CN" altLang="en-US" dirty="0"/>
              <a:t>暑假</a:t>
            </a:r>
            <a:br>
              <a:rPr lang="en-US" altLang="zh-CN" sz="6000" dirty="0">
                <a:solidFill>
                  <a:schemeClr val="bg1"/>
                </a:solidFill>
                <a:latin typeface="HarmonyOS Sans SC Light" pitchFamily="2" charset="-122"/>
                <a:ea typeface="HarmonyOS Sans SC Light" pitchFamily="2" charset="-122"/>
              </a:rPr>
            </a:br>
            <a:r>
              <a:rPr lang="zh-CN" altLang="en-US" sz="7200" b="1" dirty="0">
                <a:solidFill>
                  <a:schemeClr val="bg1"/>
                </a:solidFill>
              </a:rPr>
              <a:t>多校</a:t>
            </a:r>
            <a:r>
              <a:rPr lang="en-US" altLang="zh-CN" sz="7200" b="1" dirty="0">
                <a:solidFill>
                  <a:schemeClr val="bg1"/>
                </a:solidFill>
              </a:rPr>
              <a:t>——</a:t>
            </a:r>
            <a:r>
              <a:rPr lang="zh-CN" altLang="en-US" sz="7200" b="1" dirty="0">
                <a:solidFill>
                  <a:schemeClr val="bg1"/>
                </a:solidFill>
              </a:rPr>
              <a:t>第十场</a:t>
            </a:r>
            <a:endParaRPr lang="zh-CN" altLang="en-US" dirty="0"/>
          </a:p>
        </p:txBody>
      </p:sp>
      <p:sp>
        <p:nvSpPr>
          <p:cNvPr id="16" name="圆角矩形 32">
            <a:extLst>
              <a:ext uri="{FF2B5EF4-FFF2-40B4-BE49-F238E27FC236}">
                <a16:creationId xmlns:a16="http://schemas.microsoft.com/office/drawing/2014/main" id="{2B62A56C-133E-BF0A-D1EE-C41E6877B0AA}"/>
              </a:ext>
            </a:extLst>
          </p:cNvPr>
          <p:cNvSpPr/>
          <p:nvPr/>
        </p:nvSpPr>
        <p:spPr>
          <a:xfrm>
            <a:off x="1807223" y="4460065"/>
            <a:ext cx="1926578" cy="613460"/>
          </a:xfrm>
          <a:prstGeom prst="round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chemeClr val="bg2">
                    <a:lumMod val="25000"/>
                  </a:schemeClr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邓丝雨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C8E3EC-1FC7-6F35-C413-58E88C031614}"/>
              </a:ext>
            </a:extLst>
          </p:cNvPr>
          <p:cNvSpPr txBox="1"/>
          <p:nvPr/>
        </p:nvSpPr>
        <p:spPr>
          <a:xfrm>
            <a:off x="533399" y="5868182"/>
            <a:ext cx="8915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讲题顺序：</a:t>
            </a:r>
            <a:r>
              <a:rPr lang="en-US" altLang="zh-CN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ABHFKLDC  J</a:t>
            </a:r>
            <a:r>
              <a:rPr lang="zh-CN" altLang="en-US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不会</a:t>
            </a:r>
            <a:r>
              <a:rPr lang="en-US" altLang="zh-CN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TAT</a:t>
            </a:r>
            <a:endParaRPr lang="zh-CN" altLang="en-US" sz="2800" dirty="0">
              <a:solidFill>
                <a:schemeClr val="bg1"/>
              </a:solidFill>
              <a:latin typeface="思源黑体 Normal" panose="020B0400000000000000" pitchFamily="34" charset="-128"/>
              <a:ea typeface="思源黑体 Norma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6519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66B455-BF10-0EB8-8824-A02473509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C-Capability Expectation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DE7B31-8B5B-AEAB-5A0B-AA3443661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 </a:t>
            </a:r>
            <a:r>
              <a:rPr lang="zh-CN" altLang="en-US" dirty="0"/>
              <a:t>个二维平面上的点，每个点有 </a:t>
            </a:r>
            <a:r>
              <a:rPr lang="en-US" altLang="zh-CN" dirty="0"/>
              <a:t>pi </a:t>
            </a:r>
            <a:r>
              <a:rPr lang="zh-CN" altLang="en-US" dirty="0"/>
              <a:t>概率消失，概率独立。</a:t>
            </a:r>
          </a:p>
          <a:p>
            <a:r>
              <a:rPr lang="zh-CN" altLang="en-US" dirty="0"/>
              <a:t>问凸包的期望面积。答案要求精度 </a:t>
            </a:r>
            <a:r>
              <a:rPr lang="en-US" altLang="zh-CN" dirty="0"/>
              <a:t>10−6.</a:t>
            </a:r>
          </a:p>
          <a:p>
            <a:r>
              <a:rPr lang="en-US" altLang="zh-CN" dirty="0"/>
              <a:t>∑ n ≤ 2000, |xi|, |</a:t>
            </a:r>
            <a:r>
              <a:rPr lang="en-US" altLang="zh-CN" dirty="0" err="1"/>
              <a:t>yi</a:t>
            </a:r>
            <a:r>
              <a:rPr lang="en-US" altLang="zh-CN" dirty="0"/>
              <a:t>| ≤ 10^9, </a:t>
            </a:r>
            <a:r>
              <a:rPr lang="zh-CN" altLang="en-US" dirty="0"/>
              <a:t>保证不存在三点共线</a:t>
            </a:r>
          </a:p>
        </p:txBody>
      </p:sp>
    </p:spTree>
    <p:extLst>
      <p:ext uri="{BB962C8B-B14F-4D97-AF65-F5344CB8AC3E}">
        <p14:creationId xmlns:p14="http://schemas.microsoft.com/office/powerpoint/2010/main" val="2844307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246A87-1387-CA3E-71D8-CE95D7858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A-Surrender to My Will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A88699-FDDD-3F62-B662-779B85B73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基于英雄联盟的投票系统中四票赞成通过投降的规则，判定一个给定的票型是否能确定投降结果。</a:t>
            </a:r>
          </a:p>
        </p:txBody>
      </p:sp>
    </p:spTree>
    <p:extLst>
      <p:ext uri="{BB962C8B-B14F-4D97-AF65-F5344CB8AC3E}">
        <p14:creationId xmlns:p14="http://schemas.microsoft.com/office/powerpoint/2010/main" val="3848508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1A3274-DD59-427B-7FDB-BFEE16D4C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B-</a:t>
            </a:r>
            <a:r>
              <a:rPr lang="en-US" altLang="zh-CN" b="0" i="0" dirty="0">
                <a:solidFill>
                  <a:srgbClr val="FFFFFF"/>
                </a:solidFill>
                <a:effectLst/>
                <a:highlight>
                  <a:srgbClr val="171E22"/>
                </a:highlight>
                <a:latin typeface="system"/>
              </a:rPr>
              <a:t>std::pair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8BB216-D80A-E8FC-4757-925BEAA11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给定基于 </a:t>
            </a:r>
            <a:r>
              <a:rPr lang="en-US" altLang="zh-CN" dirty="0"/>
              <a:t>double </a:t>
            </a:r>
            <a:r>
              <a:rPr lang="zh-CN" altLang="en-US" dirty="0"/>
              <a:t>和 </a:t>
            </a:r>
            <a:r>
              <a:rPr lang="en-US" altLang="zh-CN" dirty="0"/>
              <a:t>int </a:t>
            </a:r>
            <a:r>
              <a:rPr lang="zh-CN" altLang="en-US" dirty="0"/>
              <a:t>的 </a:t>
            </a:r>
            <a:r>
              <a:rPr lang="en-US" altLang="zh-CN" dirty="0"/>
              <a:t>pair </a:t>
            </a:r>
            <a:r>
              <a:rPr lang="zh-CN" altLang="en-US" dirty="0"/>
              <a:t>嵌套的变量声明，回答查询某个变量的成员访问。</a:t>
            </a:r>
          </a:p>
          <a:p>
            <a:r>
              <a:rPr lang="en-US" altLang="zh-CN" dirty="0"/>
              <a:t>n, q ≤ 1000, </a:t>
            </a:r>
            <a:r>
              <a:rPr lang="zh-CN" altLang="en-US" dirty="0"/>
              <a:t>每行字符串长度不超过 </a:t>
            </a:r>
            <a:r>
              <a:rPr lang="en-US" altLang="zh-CN" dirty="0"/>
              <a:t>5000.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3987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D8C6DF-3ED7-C252-93DE-6C8572CDF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H- All-in at the Pre-flop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2A523F-575C-7BDC-1F82-84EFFE341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两个玩家分别拥有 </a:t>
            </a:r>
            <a:r>
              <a:rPr lang="en-US" altLang="zh-CN" dirty="0"/>
              <a:t>a</a:t>
            </a:r>
            <a:r>
              <a:rPr lang="zh-CN" altLang="en-US" dirty="0"/>
              <a:t>个和 </a:t>
            </a:r>
            <a:r>
              <a:rPr lang="en-US" altLang="zh-CN" dirty="0"/>
              <a:t>b</a:t>
            </a:r>
            <a:r>
              <a:rPr lang="zh-CN" altLang="en-US" dirty="0"/>
              <a:t>个筹码，</a:t>
            </a:r>
            <a:endParaRPr lang="en-US" altLang="zh-CN" dirty="0"/>
          </a:p>
          <a:p>
            <a:r>
              <a:rPr lang="zh-CN" altLang="en-US" dirty="0"/>
              <a:t>每一轮游戏时，玩家都会压上自己的全部筹码</a:t>
            </a:r>
            <a:endParaRPr lang="en-US" altLang="zh-CN" dirty="0"/>
          </a:p>
          <a:p>
            <a:r>
              <a:rPr lang="zh-CN" altLang="en-US" dirty="0"/>
              <a:t>每轮游戏两个玩家胜率都为</a:t>
            </a:r>
            <a:r>
              <a:rPr lang="en-US" altLang="zh-CN" dirty="0"/>
              <a:t>50%</a:t>
            </a:r>
          </a:p>
          <a:p>
            <a:r>
              <a:rPr lang="zh-CN" altLang="en-US" dirty="0"/>
              <a:t>输家向赢家支付赢家下注的那么多筹码</a:t>
            </a:r>
            <a:endParaRPr lang="en-US" altLang="zh-CN" dirty="0"/>
          </a:p>
          <a:p>
            <a:r>
              <a:rPr lang="zh-CN" altLang="en-US" dirty="0"/>
              <a:t>当一方筹码输光时，游戏结束</a:t>
            </a:r>
            <a:endParaRPr lang="en-US" altLang="zh-CN" dirty="0"/>
          </a:p>
          <a:p>
            <a:r>
              <a:rPr lang="zh-CN" altLang="en-US" dirty="0"/>
              <a:t>问两个玩家的胜率 </a:t>
            </a:r>
            <a:r>
              <a:rPr lang="en-US" altLang="zh-CN" dirty="0"/>
              <a:t>mod 998244353.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4035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8FB3D9-BAC0-B17E-FCD0-3DFEA9F0E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F-Collinear Exception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C74C82-D77D-91A6-3C30-1B5254C92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给定一个 </a:t>
            </a:r>
            <a:r>
              <a:rPr lang="en-US" altLang="zh-CN" dirty="0" err="1"/>
              <a:t>n×n</a:t>
            </a:r>
            <a:r>
              <a:rPr lang="en-US" altLang="zh-CN" dirty="0"/>
              <a:t> </a:t>
            </a:r>
            <a:r>
              <a:rPr lang="zh-CN" altLang="en-US" dirty="0"/>
              <a:t>的二维平面点的排列，从前到后依次添加到集合里，但如果添加当前点会导致和之前的两点形成三点共线，则这个点不添加。</a:t>
            </a:r>
          </a:p>
          <a:p>
            <a:r>
              <a:rPr lang="zh-CN" altLang="en-US" dirty="0"/>
              <a:t>输出每次添加是否成功。</a:t>
            </a:r>
          </a:p>
          <a:p>
            <a:r>
              <a:rPr lang="en-US" altLang="zh-CN" dirty="0"/>
              <a:t>n ≤ 1000.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4848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C6B643-F0DC-E664-B853-CB89F0C32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445F5B48-DA16-5DE2-232B-594FCB8D46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5802629"/>
              </p:ext>
            </p:extLst>
          </p:nvPr>
        </p:nvGraphicFramePr>
        <p:xfrm>
          <a:off x="1986776" y="1569146"/>
          <a:ext cx="5785620" cy="41514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8562">
                  <a:extLst>
                    <a:ext uri="{9D8B030D-6E8A-4147-A177-3AD203B41FA5}">
                      <a16:colId xmlns:a16="http://schemas.microsoft.com/office/drawing/2014/main" val="1491525819"/>
                    </a:ext>
                  </a:extLst>
                </a:gridCol>
                <a:gridCol w="578562">
                  <a:extLst>
                    <a:ext uri="{9D8B030D-6E8A-4147-A177-3AD203B41FA5}">
                      <a16:colId xmlns:a16="http://schemas.microsoft.com/office/drawing/2014/main" val="2038042911"/>
                    </a:ext>
                  </a:extLst>
                </a:gridCol>
                <a:gridCol w="578562">
                  <a:extLst>
                    <a:ext uri="{9D8B030D-6E8A-4147-A177-3AD203B41FA5}">
                      <a16:colId xmlns:a16="http://schemas.microsoft.com/office/drawing/2014/main" val="3911869435"/>
                    </a:ext>
                  </a:extLst>
                </a:gridCol>
                <a:gridCol w="578562">
                  <a:extLst>
                    <a:ext uri="{9D8B030D-6E8A-4147-A177-3AD203B41FA5}">
                      <a16:colId xmlns:a16="http://schemas.microsoft.com/office/drawing/2014/main" val="2830773483"/>
                    </a:ext>
                  </a:extLst>
                </a:gridCol>
                <a:gridCol w="578562">
                  <a:extLst>
                    <a:ext uri="{9D8B030D-6E8A-4147-A177-3AD203B41FA5}">
                      <a16:colId xmlns:a16="http://schemas.microsoft.com/office/drawing/2014/main" val="1039867539"/>
                    </a:ext>
                  </a:extLst>
                </a:gridCol>
                <a:gridCol w="578562">
                  <a:extLst>
                    <a:ext uri="{9D8B030D-6E8A-4147-A177-3AD203B41FA5}">
                      <a16:colId xmlns:a16="http://schemas.microsoft.com/office/drawing/2014/main" val="3936986313"/>
                    </a:ext>
                  </a:extLst>
                </a:gridCol>
                <a:gridCol w="578562">
                  <a:extLst>
                    <a:ext uri="{9D8B030D-6E8A-4147-A177-3AD203B41FA5}">
                      <a16:colId xmlns:a16="http://schemas.microsoft.com/office/drawing/2014/main" val="2402788535"/>
                    </a:ext>
                  </a:extLst>
                </a:gridCol>
                <a:gridCol w="578562">
                  <a:extLst>
                    <a:ext uri="{9D8B030D-6E8A-4147-A177-3AD203B41FA5}">
                      <a16:colId xmlns:a16="http://schemas.microsoft.com/office/drawing/2014/main" val="1587051226"/>
                    </a:ext>
                  </a:extLst>
                </a:gridCol>
                <a:gridCol w="578562">
                  <a:extLst>
                    <a:ext uri="{9D8B030D-6E8A-4147-A177-3AD203B41FA5}">
                      <a16:colId xmlns:a16="http://schemas.microsoft.com/office/drawing/2014/main" val="1115869054"/>
                    </a:ext>
                  </a:extLst>
                </a:gridCol>
                <a:gridCol w="578562">
                  <a:extLst>
                    <a:ext uri="{9D8B030D-6E8A-4147-A177-3AD203B41FA5}">
                      <a16:colId xmlns:a16="http://schemas.microsoft.com/office/drawing/2014/main" val="430363986"/>
                    </a:ext>
                  </a:extLst>
                </a:gridCol>
              </a:tblGrid>
              <a:tr h="51892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6016824"/>
                  </a:ext>
                </a:extLst>
              </a:tr>
              <a:tr h="51892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7257896"/>
                  </a:ext>
                </a:extLst>
              </a:tr>
              <a:tr h="51892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5666991"/>
                  </a:ext>
                </a:extLst>
              </a:tr>
              <a:tr h="51892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3049559"/>
                  </a:ext>
                </a:extLst>
              </a:tr>
              <a:tr h="51892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8735289"/>
                  </a:ext>
                </a:extLst>
              </a:tr>
              <a:tr h="51892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666934"/>
                  </a:ext>
                </a:extLst>
              </a:tr>
              <a:tr h="51892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86851"/>
                  </a:ext>
                </a:extLst>
              </a:tr>
              <a:tr h="51892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3674938"/>
                  </a:ext>
                </a:extLst>
              </a:tr>
            </a:tbl>
          </a:graphicData>
        </a:graphic>
      </p:graphicFrame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E684FA69-5106-6F51-7927-6762295ED03E}"/>
              </a:ext>
            </a:extLst>
          </p:cNvPr>
          <p:cNvCxnSpPr/>
          <p:nvPr/>
        </p:nvCxnSpPr>
        <p:spPr>
          <a:xfrm>
            <a:off x="1304693" y="5720578"/>
            <a:ext cx="85641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4D925E69-E493-32A9-046C-8E120B40FBA0}"/>
              </a:ext>
            </a:extLst>
          </p:cNvPr>
          <p:cNvCxnSpPr>
            <a:cxnSpLocks/>
          </p:cNvCxnSpPr>
          <p:nvPr/>
        </p:nvCxnSpPr>
        <p:spPr>
          <a:xfrm flipV="1">
            <a:off x="1983059" y="992459"/>
            <a:ext cx="0" cy="48805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887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DE280A-E3AE-BDC7-DFB0-82DC1D37A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</a:t>
            </a:r>
            <a:r>
              <a:rPr lang="en-US" altLang="zh-CN" dirty="0" err="1"/>
              <a:t>Doremy’s</a:t>
            </a:r>
            <a:r>
              <a:rPr lang="en-US" altLang="zh-CN" dirty="0"/>
              <a:t> IQ 2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0BD22F-6492-57CF-3524-92DF347A7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</a:t>
            </a:r>
            <a:r>
              <a:rPr lang="zh-CN" altLang="en-US" dirty="0"/>
              <a:t>个问题，每个问题的难度是</a:t>
            </a:r>
            <a:r>
              <a:rPr lang="en-US" altLang="zh-CN" dirty="0"/>
              <a:t>di</a:t>
            </a:r>
          </a:p>
          <a:p>
            <a:r>
              <a:rPr lang="en-US" altLang="zh-CN" dirty="0" err="1"/>
              <a:t>Doremy</a:t>
            </a:r>
            <a:r>
              <a:rPr lang="zh-CN" altLang="en-US" dirty="0"/>
              <a:t>有一个初始的</a:t>
            </a:r>
            <a:r>
              <a:rPr lang="en-US" altLang="zh-CN" dirty="0"/>
              <a:t>IQ</a:t>
            </a:r>
            <a:r>
              <a:rPr lang="zh-CN" altLang="en-US" dirty="0"/>
              <a:t>值，当他当前的</a:t>
            </a:r>
            <a:r>
              <a:rPr lang="en-US" altLang="zh-CN" dirty="0"/>
              <a:t>IQ</a:t>
            </a:r>
            <a:r>
              <a:rPr lang="zh-CN" altLang="en-US" dirty="0"/>
              <a:t>值比回答的问题的</a:t>
            </a:r>
            <a:r>
              <a:rPr lang="en-US" altLang="zh-CN" dirty="0"/>
              <a:t>di</a:t>
            </a:r>
            <a:r>
              <a:rPr lang="zh-CN" altLang="en-US" dirty="0"/>
              <a:t>小的时候他的</a:t>
            </a:r>
            <a:r>
              <a:rPr lang="en-US" altLang="zh-CN" dirty="0"/>
              <a:t>IQ</a:t>
            </a:r>
            <a:r>
              <a:rPr lang="zh-CN" altLang="en-US" dirty="0"/>
              <a:t>会加一，当他当前的</a:t>
            </a:r>
            <a:r>
              <a:rPr lang="en-US" altLang="zh-CN" dirty="0"/>
              <a:t>IQ</a:t>
            </a:r>
            <a:r>
              <a:rPr lang="zh-CN" altLang="en-US" dirty="0"/>
              <a:t>值比回答的问题的</a:t>
            </a:r>
            <a:r>
              <a:rPr lang="en-US" altLang="zh-CN" dirty="0"/>
              <a:t>di</a:t>
            </a:r>
            <a:r>
              <a:rPr lang="zh-CN" altLang="en-US" dirty="0"/>
              <a:t>值大的时候他的</a:t>
            </a:r>
            <a:r>
              <a:rPr lang="en-US" altLang="zh-CN" dirty="0"/>
              <a:t>IQ</a:t>
            </a:r>
            <a:r>
              <a:rPr lang="zh-CN" altLang="en-US" dirty="0"/>
              <a:t>会减一，刚好相等时不变，</a:t>
            </a:r>
            <a:endParaRPr lang="en-US" altLang="zh-CN" dirty="0"/>
          </a:p>
          <a:p>
            <a:r>
              <a:rPr lang="zh-CN" altLang="en-US" dirty="0"/>
              <a:t>每个问题只能问一遍</a:t>
            </a:r>
            <a:endParaRPr lang="en-US" altLang="zh-CN" dirty="0"/>
          </a:p>
          <a:p>
            <a:r>
              <a:rPr lang="zh-CN" altLang="en-US" dirty="0"/>
              <a:t>请你调整提问题的顺序，使得提问时</a:t>
            </a:r>
            <a:r>
              <a:rPr lang="en-US" altLang="zh-CN" dirty="0"/>
              <a:t>di=IQ</a:t>
            </a:r>
            <a:r>
              <a:rPr lang="zh-CN" altLang="en-US" dirty="0"/>
              <a:t>的次数最多</a:t>
            </a:r>
            <a:endParaRPr lang="en-US" altLang="zh-CN" dirty="0"/>
          </a:p>
          <a:p>
            <a:r>
              <a:rPr lang="en-US" altLang="zh-CN" dirty="0"/>
              <a:t>N&lt;=10^5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797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C9DCCB-4B6C-432D-F2FD-18D7DBB36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L-Tada!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F4AB6-AE3B-7D1C-47D1-262DA240D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一个 </a:t>
            </a:r>
            <a:r>
              <a:rPr lang="en-US" altLang="zh-CN" dirty="0"/>
              <a:t>n </a:t>
            </a:r>
            <a:r>
              <a:rPr lang="zh-CN" altLang="en-US" dirty="0"/>
              <a:t>位 </a:t>
            </a:r>
            <a:r>
              <a:rPr lang="en-US" altLang="zh-CN" dirty="0"/>
              <a:t>0 ∼ 9 </a:t>
            </a:r>
            <a:r>
              <a:rPr lang="zh-CN" altLang="en-US" dirty="0"/>
              <a:t>的转轮密码锁，</a:t>
            </a:r>
            <a:endParaRPr lang="en-US" altLang="zh-CN" dirty="0"/>
          </a:p>
          <a:p>
            <a:r>
              <a:rPr lang="zh-CN" altLang="en-US" dirty="0"/>
              <a:t>每次操作可以选择一个区间，将区间内的每一个数顺时针或者逆时针转动一位。</a:t>
            </a:r>
            <a:endParaRPr lang="en-US" altLang="zh-CN" dirty="0"/>
          </a:p>
          <a:p>
            <a:r>
              <a:rPr lang="zh-CN" altLang="en-US" dirty="0"/>
              <a:t>问能否从某一个特定状态出发，通过</a:t>
            </a:r>
            <a:r>
              <a:rPr lang="en-US" altLang="zh-CN" dirty="0"/>
              <a:t>Ti</a:t>
            </a:r>
            <a:r>
              <a:rPr lang="zh-CN" altLang="en-US" dirty="0"/>
              <a:t>次操作到状态到达状态</a:t>
            </a:r>
            <a:r>
              <a:rPr lang="en-US" altLang="zh-CN" dirty="0"/>
              <a:t>Si(</a:t>
            </a:r>
            <a:r>
              <a:rPr lang="zh-CN" altLang="en-US" dirty="0"/>
              <a:t>这样的要求有</a:t>
            </a:r>
            <a:r>
              <a:rPr lang="en-US" altLang="zh-CN" dirty="0"/>
              <a:t>M</a:t>
            </a:r>
            <a:r>
              <a:rPr lang="zh-CN" altLang="en-US" dirty="0"/>
              <a:t>条，都是同一个起点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问是否有唯一解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7405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D83327-7E30-FF25-684E-70BF507B5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D-Is it rated?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613AD6-40B0-0AD5-AEF0-5F301690C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给定每场的表现分</a:t>
            </a:r>
            <a:r>
              <a:rPr lang="en-US" altLang="zh-CN" dirty="0"/>
              <a:t>p</a:t>
            </a:r>
          </a:p>
          <a:p>
            <a:r>
              <a:rPr lang="zh-CN" altLang="en-US" dirty="0"/>
              <a:t>每场比赛过后会把</a:t>
            </a:r>
            <a:r>
              <a:rPr lang="en-US" altLang="zh-CN" dirty="0"/>
              <a:t>rating</a:t>
            </a:r>
            <a:r>
              <a:rPr lang="zh-CN" altLang="en-US" dirty="0"/>
              <a:t>改为</a:t>
            </a:r>
            <a:r>
              <a:rPr lang="en-US" altLang="zh-CN" dirty="0"/>
              <a:t> </a:t>
            </a:r>
            <a:r>
              <a:rPr lang="zh-CN" altLang="en-US" dirty="0"/>
              <a:t>：</a:t>
            </a:r>
            <a:r>
              <a:rPr lang="en-US" altLang="zh-CN" dirty="0"/>
              <a:t>k · p + (1 − k) · rating ,</a:t>
            </a:r>
          </a:p>
          <a:p>
            <a:r>
              <a:rPr lang="zh-CN" altLang="en-US" dirty="0"/>
              <a:t>给出初始 </a:t>
            </a:r>
            <a:r>
              <a:rPr lang="en-US" altLang="zh-CN" dirty="0"/>
              <a:t>rating </a:t>
            </a:r>
            <a:r>
              <a:rPr lang="zh-CN" altLang="en-US" dirty="0"/>
              <a:t>和 </a:t>
            </a:r>
            <a:r>
              <a:rPr lang="en-US" altLang="zh-CN" dirty="0"/>
              <a:t>n </a:t>
            </a:r>
            <a:r>
              <a:rPr lang="zh-CN" altLang="en-US" dirty="0"/>
              <a:t>场比赛的表现分</a:t>
            </a:r>
            <a:endParaRPr lang="en-US" altLang="zh-CN" dirty="0"/>
          </a:p>
          <a:p>
            <a:r>
              <a:rPr lang="zh-CN" altLang="en-US" dirty="0"/>
              <a:t>在至多让 </a:t>
            </a:r>
            <a:r>
              <a:rPr lang="en-US" altLang="zh-CN" dirty="0"/>
              <a:t>m </a:t>
            </a:r>
            <a:r>
              <a:rPr lang="zh-CN" altLang="en-US" dirty="0"/>
              <a:t>场不计分</a:t>
            </a:r>
            <a:r>
              <a:rPr lang="en-US" altLang="zh-CN" dirty="0"/>
              <a:t>(unrated) </a:t>
            </a:r>
            <a:r>
              <a:rPr lang="zh-CN" altLang="en-US" dirty="0"/>
              <a:t>的情况下，</a:t>
            </a:r>
            <a:endParaRPr lang="en-US" altLang="zh-CN" dirty="0"/>
          </a:p>
          <a:p>
            <a:r>
              <a:rPr lang="zh-CN" altLang="en-US" dirty="0"/>
              <a:t>求最后 </a:t>
            </a:r>
            <a:r>
              <a:rPr lang="en-US" altLang="zh-CN" dirty="0"/>
              <a:t>rating </a:t>
            </a:r>
            <a:r>
              <a:rPr lang="zh-CN" altLang="en-US" dirty="0"/>
              <a:t>的最大值。</a:t>
            </a:r>
          </a:p>
          <a:p>
            <a:r>
              <a:rPr lang="en-US" altLang="zh-CN" dirty="0"/>
              <a:t>1 ≤ m ≤ n ≤ 10^5, 0.1 ≤ k ≤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3514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3">
          <a:schemeClr val="accent5"/>
        </a:lnRef>
        <a:fillRef idx="0">
          <a:schemeClr val="accent5"/>
        </a:fillRef>
        <a:effectRef idx="2">
          <a:schemeClr val="accent5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7108</TotalTime>
  <Words>518</Words>
  <Application>Microsoft Office PowerPoint</Application>
  <PresentationFormat>宽屏</PresentationFormat>
  <Paragraphs>42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HarmonyOS Sans SC Light</vt:lpstr>
      <vt:lpstr>system</vt:lpstr>
      <vt:lpstr>等线</vt:lpstr>
      <vt:lpstr>思源黑体 Normal</vt:lpstr>
      <vt:lpstr>Arial</vt:lpstr>
      <vt:lpstr>Office 主题​​</vt:lpstr>
      <vt:lpstr>2024牛客暑假 多校——第十场</vt:lpstr>
      <vt:lpstr>A-Surrender to My Will</vt:lpstr>
      <vt:lpstr>B-std::pair</vt:lpstr>
      <vt:lpstr>H- All-in at the Pre-flop</vt:lpstr>
      <vt:lpstr>F-Collinear Exception</vt:lpstr>
      <vt:lpstr>PowerPoint 演示文稿</vt:lpstr>
      <vt:lpstr>K-Doremy’s IQ 2</vt:lpstr>
      <vt:lpstr>L-Tada!</vt:lpstr>
      <vt:lpstr>D-Is it rated?</vt:lpstr>
      <vt:lpstr>C-Capability Expectation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62812</dc:creator>
  <cp:lastModifiedBy>Siyu Deng</cp:lastModifiedBy>
  <cp:revision>336</cp:revision>
  <dcterms:created xsi:type="dcterms:W3CDTF">2022-11-07T03:06:08Z</dcterms:created>
  <dcterms:modified xsi:type="dcterms:W3CDTF">2024-08-19T07:51:39Z</dcterms:modified>
</cp:coreProperties>
</file>

<file path=docProps/thumbnail.jpeg>
</file>